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29" Type="http://schemas.openxmlformats.org/officeDocument/2006/relationships/slide" Target="slides/slide28.xml" /><Relationship Id="rId31" Type="http://schemas.openxmlformats.org/officeDocument/2006/relationships/viewProps" Target="viewProps.xml" /><Relationship Id="rId30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33" Type="http://schemas.openxmlformats.org/officeDocument/2006/relationships/tableStyles" Target="tableStyles.xml" /><Relationship Id="rId32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4.png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5.png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6.png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7.png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8.pn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9.png" /></Relationships>
</file>

<file path=ppt/slides/_rels/slide2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repo.ndexr.io" TargetMode="External" /></Relationships>
</file>

<file path=ppt/slides/_rels/slide2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.png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png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png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pPr lvl="0" indent="0" marL="0">
              <a:buNone/>
            </a:pPr>
            <a:r>
              <a:rPr/>
              <a:t>One environment. Everywhere. For as long as you need it.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1371600" y="2914650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REACH — Regeneron Environment for Analytics, Computing, and HPC · ndexr.io</a:t>
            </a:r>
            <a:br/>
            <a:br/>
            <a:r>
              <a:rPr/>
              <a:t>reach.regeneron.ndexr.io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One tree, served to everyone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CVMFS is a read-only filesystem delivered over plain HTTP with a local cache. It was built at CERN to give the worldwide LHC computing grid one software tree.</a:t>
            </a:r>
          </a:p>
          <a:p>
            <a:pPr lvl="0"/>
            <a:r>
              <a:rPr/>
              <a:t>Files arrive </a:t>
            </a:r>
            <a:r>
              <a:rPr b="1"/>
              <a:t>when a process opens them</a:t>
            </a:r>
            <a:r>
              <a:rPr/>
              <a:t> — you pay for the few you touch, not for the size of the tree.</a:t>
            </a:r>
          </a:p>
          <a:p>
            <a:pPr lvl="0"/>
            <a:r>
              <a:rPr/>
              <a:t>Content-addressed and deduplicated: a library shared by twenty modules is stored once and fetched once.</a:t>
            </a:r>
          </a:p>
          <a:p>
            <a:pPr lvl="0"/>
            <a:r>
              <a:rPr/>
              <a:t>Signed catalogues, atomic revisions — a client sees the whole new revision or the whole old one, never a half-updated environment.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You pick a version. You never chase one.</a:t>
            </a:r>
          </a:p>
        </p:txBody>
      </p:sp>
      <p:pic>
        <p:nvPicPr>
          <p:cNvPr descr="assets/shot-module-spider-r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57200" y="1854200"/>
            <a:ext cx="4038600" cy="2070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module load R/4.5.1</a:t>
            </a:r>
          </a:p>
          <a:p>
            <a:pPr lvl="0"/>
            <a:r>
              <a:rPr/>
              <a:t>Loading one does not uninstall another.</a:t>
            </a:r>
          </a:p>
          <a:p>
            <a:pPr lvl="0"/>
            <a:r>
              <a:rPr/>
              <a:t>Upgrading one team’s environment cannot break another team’s.</a:t>
            </a:r>
          </a:p>
          <a:p>
            <a:pPr lvl="0"/>
            <a:r>
              <a:rPr/>
              <a:t>The version cited in a report is still sitting there, unchanged, years later.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pin goes deeper than 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foss-2024a</a:t>
            </a:r>
            <a:r>
              <a:rPr/>
              <a:t> is not decoration. It names the </a:t>
            </a:r>
            <a:r>
              <a:rPr b="1"/>
              <a:t>compiler</a:t>
            </a:r>
            <a:r>
              <a:rPr/>
              <a:t>, the </a:t>
            </a:r>
            <a:r>
              <a:rPr b="1"/>
              <a:t>MPI</a:t>
            </a:r>
            <a:r>
              <a:rPr/>
              <a:t>, and the </a:t>
            </a:r>
            <a:r>
              <a:rPr b="1"/>
              <a:t>BLAS</a:t>
            </a:r>
            <a:r>
              <a:rPr/>
              <a:t> underneath R — not just the R version.</a:t>
            </a: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Without it</a:t>
            </a:r>
          </a:p>
          <a:p>
            <a:pPr lvl="0" indent="0" marL="0">
              <a:buNone/>
            </a:pPr>
            <a:r>
              <a:rPr/>
              <a:t>Same code, different machine, slightly different numbers — and nobody can say why.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With it</a:t>
            </a:r>
          </a:p>
          <a:p>
            <a:pPr lvl="0" indent="0" marL="0">
              <a:buNone/>
            </a:pPr>
            <a:r>
              <a:rPr/>
              <a:t>Dependency drift stops being a mystery and becomes a version string you can cite.</a:t>
            </a:r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Named all the way down</a:t>
            </a:r>
          </a:p>
        </p:txBody>
      </p:sp>
      <p:pic>
        <p:nvPicPr>
          <p:cNvPr descr="diagrams/fig4-source-chain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111500" y="1193800"/>
            <a:ext cx="2921000" cy="339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One ordinary line, walked to the floor — every box names its own source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same walk, in words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stringr</a:t>
            </a:r>
            <a:r>
              <a:rPr/>
              <a:t> needs </a:t>
            </a:r>
            <a:r>
              <a:rPr b="1"/>
              <a:t>stringi</a:t>
            </a:r>
            <a:r>
              <a:rPr/>
              <a:t>, which is C++ that links </a:t>
            </a:r>
            <a:r>
              <a:rPr b="1"/>
              <a:t>ICU</a:t>
            </a:r>
            <a:r>
              <a:rPr/>
              <a:t> — the one the stack publishes, not a copy vendored into the package.</a:t>
            </a:r>
          </a:p>
          <a:p>
            <a:pPr lvl="0"/>
            <a:r>
              <a:rPr b="1"/>
              <a:t>ICU 75.1</a:t>
            </a:r>
            <a:r>
              <a:rPr/>
              <a:t> is built from </a:t>
            </a:r>
            <a:r>
              <a:rPr>
                <a:latin typeface="Courier"/>
              </a:rPr>
              <a:t>icu4c-75_1-src.tgz</a:t>
            </a:r>
            <a:r>
              <a:rPr/>
              <a:t> at a recorded sha256, by </a:t>
            </a:r>
            <a:r>
              <a:rPr b="1"/>
              <a:t>GCCcore 13.3.0</a:t>
            </a:r>
            <a:r>
              <a:rPr/>
              <a:t>, itself built from </a:t>
            </a:r>
            <a:r>
              <a:rPr>
                <a:latin typeface="Courier"/>
              </a:rPr>
              <a:t>gcc-13.3.0</a:t>
            </a:r>
            <a:r>
              <a:rPr/>
              <a:t> source.</a:t>
            </a:r>
          </a:p>
          <a:p>
            <a:pPr lvl="0"/>
            <a:r>
              <a:rPr/>
              <a:t>It ends at </a:t>
            </a:r>
            <a:r>
              <a:rPr b="1"/>
              <a:t>glibc 2.43</a:t>
            </a:r>
            <a:r>
              <a:rPr/>
              <a:t>, compiled from source. No layer below it is nobody’s.</a:t>
            </a:r>
          </a:p>
          <a:p>
            <a:pPr lvl="0" indent="0">
              <a:buNone/>
            </a:pPr>
            <a:r>
              <a:rPr>
                <a:latin typeface="Courier"/>
              </a:rPr>
              <a:t>libicuuc.so.75 =&gt; /cvmfs/.../ICU/75.1-GCCcore-13.3.0/lib64/libicuuc.so.75</a:t>
            </a:r>
          </a:p>
          <a:p>
            <a:pPr lvl="0" indent="0" marL="0">
              <a:buNone/>
            </a:pPr>
            <a:r>
              <a:rPr>
                <a:latin typeface="Courier"/>
              </a:rPr>
              <a:t>ldd</a:t>
            </a:r>
            <a:r>
              <a:rPr/>
              <a:t> on the installed package — the link is to the stack, not to the host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Nothing is ever overwritten</a:t>
            </a:r>
          </a:p>
        </p:txBody>
      </p:sp>
      <p:pic>
        <p:nvPicPr>
          <p:cNvPr descr="assets/shot-easyconfig-rstudio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62000" y="1193800"/>
            <a:ext cx="3429000" cy="339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/>
              <a:t>Every build comes from a </a:t>
            </a:r>
            <a:r>
              <a:rPr b="1"/>
              <a:t>recipe</a:t>
            </a:r>
            <a:r>
              <a:rPr/>
              <a:t> — a readable file, reviewable like code.</a:t>
            </a:r>
          </a:p>
          <a:p>
            <a:pPr lvl="0"/>
            <a:r>
              <a:rPr/>
              <a:t>Every dependency named in it has a recipe of its own, all the way down.</a:t>
            </a:r>
          </a:p>
          <a:p>
            <a:pPr lvl="0"/>
            <a:r>
              <a:rPr/>
              <a:t>Every publish is a </a:t>
            </a:r>
            <a:r>
              <a:rPr b="1"/>
              <a:t>new immutable revision</a:t>
            </a:r>
            <a:r>
              <a:rPr/>
              <a:t>; old revisions stay put.</a:t>
            </a:r>
          </a:p>
          <a:p>
            <a:pPr lvl="0"/>
            <a:r>
              <a:rPr/>
              <a:t>So “we upgraded it in place and now the old result will not reproduce” simply cannot happen.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Now ask a container the same question</a:t>
            </a:r>
          </a:p>
        </p:txBody>
      </p:sp>
      <p:pic>
        <p:nvPicPr>
          <p:cNvPr descr="assets/shot-containerfile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98500" y="1193800"/>
            <a:ext cx="3556000" cy="339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Same intent — freeze the environment. Look at what actually gets frozen.</a:t>
            </a:r>
          </a:p>
          <a:p>
            <a:pPr lvl="0"/>
            <a:r>
              <a:rPr>
                <a:latin typeface="Courier"/>
              </a:rPr>
              <a:t>apt-get install</a:t>
            </a:r>
            <a:r>
              <a:rPr/>
              <a:t> takes whatever the archive serves </a:t>
            </a:r>
            <a:r>
              <a:rPr b="1"/>
              <a:t>that day</a:t>
            </a:r>
            <a:r>
              <a:rPr/>
              <a:t>.</a:t>
            </a:r>
          </a:p>
          <a:p>
            <a:pPr lvl="0"/>
            <a:r>
              <a:rPr/>
              <a:t>A distro pin names a </a:t>
            </a:r>
            <a:r>
              <a:rPr i="1"/>
              <a:t>package build</a:t>
            </a:r>
            <a:r>
              <a:rPr/>
              <a:t>: no compiler, no BLAS, no source, no hash.</a:t>
            </a:r>
          </a:p>
          <a:p>
            <a:pPr lvl="0"/>
            <a:r>
              <a:rPr/>
              <a:t>~150 </a:t>
            </a:r>
            <a:r>
              <a:rPr>
                <a:latin typeface="Courier"/>
              </a:rPr>
              <a:t>-dev</a:t>
            </a:r>
            <a:r>
              <a:rPr/>
              <a:t> packages, and not one of them says where it came from.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Why containers drift</a:t>
            </a:r>
          </a:p>
        </p:txBody>
      </p:sp>
      <p:pic>
        <p:nvPicPr>
          <p:cNvPr descr="diagrams/fig5-container-drift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57200" y="1866900"/>
            <a:ext cx="8229600" cy="2057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claim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environment stops</a:t>
            </a:r>
            <a:br/>
            <a:r>
              <a:rPr/>
              <a:t>being a </a:t>
            </a:r>
            <a:r>
              <a:rPr b="1"/>
              <a:t>variable</a:t>
            </a:r>
            <a:r>
              <a:rPr/>
              <a:t>.</a:t>
            </a:r>
          </a:p>
          <a:p>
            <a:pPr lvl="0" indent="0" marL="0">
              <a:buNone/>
            </a:pPr>
            <a:r>
              <a:rPr/>
              <a:t>REACH runs on the Compute Canada stack — the software environment behind Canada’s national research computing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difference is the second box — an archive that moves, or a source at a fixed hash</a:t>
            </a:r>
          </a:p>
        </p:txBody>
      </p:sp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What drift looks like in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Rebuild the same file three months later and you get a different environment under the same tag. Nothing in the file changed; the world underneath did.</a:t>
            </a:r>
          </a:p>
          <a:p>
            <a:pPr lvl="0"/>
            <a:r>
              <a:rPr/>
              <a:t>The digest is only stable while you never rebuild — and one CVE forces a rebuild of everything at once.</a:t>
            </a:r>
          </a:p>
          <a:p>
            <a:pPr lvl="0"/>
            <a:r>
              <a:rPr/>
              <a:t>Keeping the image aligned with the host is manual lockstep. The comments in a real Containerfile say so out loud.</a:t>
            </a:r>
          </a:p>
          <a:p>
            <a:pPr lvl="0"/>
            <a:r>
              <a:rPr/>
              <a:t>An image proves what you </a:t>
            </a:r>
            <a:r>
              <a:rPr b="1"/>
              <a:t>shipped</a:t>
            </a:r>
            <a:r>
              <a:rPr/>
              <a:t>. It cannot prove what you </a:t>
            </a:r>
            <a:r>
              <a:rPr b="1"/>
              <a:t>built from</a:t>
            </a:r>
            <a:r>
              <a:rPr/>
              <a:t>.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Not either/or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Containers isolate and ship. The stack names and preserves. Those are different jobs, and REACH does not ask you to give up the first one.</a:t>
            </a:r>
          </a:p>
        </p:txBody>
      </p:sp>
    </p:spTree>
  </p:cSld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Container alone</a:t>
            </a:r>
          </a:p>
          <a:p>
            <a:pPr lvl="0" indent="0" marL="0">
              <a:buNone/>
            </a:pPr>
            <a:r>
              <a:rPr/>
              <a:t>Fat image, rebuilt to move one library. Provenance stops at the base layer.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Container + mounted stack</a:t>
            </a:r>
          </a:p>
          <a:p>
            <a:pPr lvl="0" indent="0" marL="0">
              <a:buNone/>
            </a:pPr>
            <a:r>
              <a:rPr/>
              <a:t>Thin image, nothing to rebuild. The same </a:t>
            </a:r>
            <a:r>
              <a:rPr>
                <a:latin typeface="Courier"/>
              </a:rPr>
              <a:t>module load</a:t>
            </a:r>
            <a:r>
              <a:rPr/>
              <a:t> inside the container and outside it — and the same bytes.</a:t>
            </a:r>
          </a:p>
        </p:txBody>
      </p:sp>
    </p:spTree>
  </p:cSld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Why regulated work likes it</a:t>
            </a:r>
          </a:p>
        </p:txBody>
      </p:sp>
      <p:pic>
        <p:nvPicPr>
          <p:cNvPr descr="diagrams/fig3-evidence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57200" y="2552700"/>
            <a:ext cx="8229600" cy="673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 chain from recipe to verdict is </a:t>
            </a:r>
            <a:r>
              <a:rPr b="1"/>
              <a:t>named, immutable artefacts</a:t>
            </a:r>
            <a:r>
              <a:rPr/>
              <a:t> end to end.</a:t>
            </a:r>
          </a:p>
          <a:p>
            <a:pPr lvl="0"/>
            <a:r>
              <a:rPr/>
              <a:t>Reproducibility stops being a promise and becomes a </a:t>
            </a:r>
            <a:r>
              <a:rPr b="1"/>
              <a:t>property</a:t>
            </a:r>
            <a:r>
              <a:rPr/>
              <a:t> of the platform.</a:t>
            </a:r>
          </a:p>
          <a:p>
            <a:pPr lvl="0"/>
            <a:r>
              <a:rPr/>
              <a:t>Which is what 21 CFR Part 11 and GAMP 5 are actually asking for.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honest boundary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It is a </a:t>
            </a:r>
            <a:r>
              <a:rPr b="1"/>
              <a:t>software environment</a:t>
            </a:r>
            <a:r>
              <a:rPr/>
              <a:t> — not a data platform, not a scheduler, not a replacement for either.</a:t>
            </a:r>
          </a:p>
          <a:p>
            <a:pPr lvl="0" indent="0" marL="0">
              <a:buNone/>
            </a:pPr>
            <a:r>
              <a:rPr/>
              <a:t>Adopting it means committing to modules: </a:t>
            </a:r>
            <a:r>
              <a:rPr>
                <a:latin typeface="Courier"/>
              </a:rPr>
              <a:t>module load</a:t>
            </a:r>
            <a:r>
              <a:rPr/>
              <a:t> becomes part of every job script and every container recipe.</a:t>
            </a:r>
          </a:p>
          <a:p>
            <a:pPr lvl="0" indent="0" marL="0">
              <a:buNone/>
            </a:pPr>
            <a:r>
              <a:rPr/>
              <a:t>And R </a:t>
            </a:r>
            <a:r>
              <a:rPr i="1"/>
              <a:t>packages</a:t>
            </a:r>
            <a:r>
              <a:rPr/>
              <a:t> live in a governed repository (</a:t>
            </a:r>
            <a:r>
              <a:rPr>
                <a:hlinkClick r:id="rId2"/>
              </a:rPr>
              <a:t>repo.ndexr.io</a:t>
            </a:r>
            <a:r>
              <a:rPr/>
              <a:t>), deliberately kept out of the stack itself — the stack ships the interpreter, the repository ships the packages.</a:t>
            </a:r>
          </a:p>
        </p:txBody>
      </p:sp>
    </p:spTree>
  </p:cSld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What Regeneron gets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One environment</a:t>
            </a:r>
            <a:r>
              <a:rPr/>
              <a:t> — the same interpreter on a laptop, a cluster, a cloud instance, and a validated host. Byte for byte.</a:t>
            </a:r>
          </a:p>
          <a:p>
            <a:pPr lvl="0"/>
            <a:r>
              <a:rPr b="1"/>
              <a:t>Time that runs backwards</a:t>
            </a:r>
            <a:r>
              <a:rPr/>
              <a:t> — a study from three years ago re-runs against its original stack, not an approximation of it.</a:t>
            </a:r>
          </a:p>
          <a:p>
            <a:pPr lvl="0"/>
            <a:r>
              <a:rPr b="1"/>
              <a:t>Evidence as a by-product</a:t>
            </a:r>
            <a:r>
              <a:rPr/>
              <a:t> — versions are named and immutable, so the audit trail falls out of normal use instead of being a separate project.</a:t>
            </a:r>
          </a:p>
          <a:p>
            <a:pPr lvl="0"/>
            <a:r>
              <a:rPr b="1"/>
              <a:t>No stack to maintain</a:t>
            </a:r>
            <a:r>
              <a:rPr/>
              <a:t> — a national-scale, open, actively maintained environment instead of an internal one nobody has time to own.</a:t>
            </a:r>
          </a:p>
        </p:txBody>
      </p:sp>
    </p:spTree>
  </p:cSld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Name the environment.</a:t>
            </a:r>
            <a:br/>
            <a:r>
              <a:rPr/>
              <a:t>Keep it </a:t>
            </a:r>
            <a:r>
              <a:rPr b="1"/>
              <a:t>forever</a:t>
            </a:r>
            <a:r>
              <a:rPr/>
              <a:t>.</a:t>
            </a:r>
          </a:p>
          <a:p>
            <a:pPr lvl="0" indent="0" marL="0">
              <a:buNone/>
            </a:pPr>
            <a:r>
              <a:rPr/>
              <a:t>reach.regeneron.ndexr.io — REACH, Regeneron Environment for Analytics, Computing, and HPC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problem, plainly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“It works on my machine” is a scientific problem, not only an IT one.</a:t>
            </a:r>
          </a:p>
          <a:p>
            <a:pPr lvl="0"/>
            <a:r>
              <a:rPr/>
              <a:t>Two scientists, two R versions, two answers — and no clean way to say which is right.</a:t>
            </a:r>
          </a:p>
          <a:p>
            <a:pPr lvl="0"/>
            <a:r>
              <a:rPr/>
              <a:t>A result from three years ago will not re-run, because the environment it ran in no longer exists.</a:t>
            </a:r>
          </a:p>
          <a:p>
            <a:pPr lvl="0"/>
            <a:r>
              <a:rPr/>
              <a:t>Every new machine is a fresh install, a fresh drift, a fresh surprise.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What the Compute Canada stack 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Not a product. Not a vendor. Not something to buy.</a:t>
            </a:r>
          </a:p>
          <a:p>
            <a:pPr lvl="0" indent="0" marL="0">
              <a:buNone/>
            </a:pPr>
            <a:r>
              <a:rPr/>
              <a:t>It is the software environment the </a:t>
            </a:r>
            <a:r>
              <a:rPr b="1"/>
              <a:t>Digital Research Alliance of Canada</a:t>
            </a:r>
            <a:r>
              <a:rPr/>
              <a:t> (formerly Compute Canada) built to run every national HPC cluster in the country.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/>
              <a:t>Open source, publicly documented</a:t>
            </a:r>
          </a:p>
          <a:p>
            <a:pPr lvl="0"/>
            <a:r>
              <a:rPr/>
              <a:t>Tens of thousands of researchers use it daily</a:t>
            </a:r>
          </a:p>
          <a:p>
            <a:pPr lvl="0"/>
            <a:r>
              <a:rPr/>
              <a:t>Maintained by people whose job it is</a:t>
            </a:r>
          </a:p>
          <a:p>
            <a:pPr lvl="0" indent="0" marL="0">
              <a:buNone/>
            </a:pPr>
            <a:r>
              <a:rPr b="1"/>
              <a:t>REACH adopts it whole</a:t>
            </a:r>
            <a:r>
              <a:rPr/>
              <a:t> rather than inventing an internal equivalent.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Four parts, one job</a:t>
            </a:r>
          </a:p>
        </p:txBody>
      </p:sp>
      <p:pic>
        <p:nvPicPr>
          <p:cNvPr descr="diagrams/fig1-stack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841500" y="1193800"/>
            <a:ext cx="1270000" cy="339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scientist only ever types </a:t>
            </a:r>
            <a:r>
              <a:rPr b="1"/>
              <a:t>one</a:t>
            </a:r>
            <a:r>
              <a:rPr/>
              <a:t> of these — </a:t>
            </a:r>
            <a:r>
              <a:rPr>
                <a:latin typeface="Courier"/>
              </a:rPr>
              <a:t>module load</a:t>
            </a:r>
            <a:r>
              <a:rPr/>
              <a:t>.</a:t>
            </a:r>
          </a:p>
          <a:p>
            <a:pPr lvl="0" indent="0" marL="0">
              <a:buNone/>
            </a:pPr>
            <a:r>
              <a:rPr/>
              <a:t>Everything above it already happened: once, centrally, for everybody. No install step, no build step, no per-project environment to curate.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It arrives as a mount, not an install</a:t>
            </a:r>
          </a:p>
        </p:txBody>
      </p:sp>
      <p:pic>
        <p:nvPicPr>
          <p:cNvPr descr="diagrams/fig2-everywhere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311400" y="1193800"/>
            <a:ext cx="4521200" cy="339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One published tree. No install, no root, no per-node build, no fat image to rebuild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Getting in is a few lines</a:t>
            </a:r>
          </a:p>
        </p:txBody>
      </p:sp>
      <p:pic>
        <p:nvPicPr>
          <p:cNvPr descr="assets/shot-cvmfs-load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57200" y="1295400"/>
            <a:ext cx="8229600" cy="3175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Nothing is installed. The tree is already there, read-only.</a:t>
            </a:r>
          </a:p>
          <a:p>
            <a:pPr lvl="0"/>
            <a:r>
              <a:rPr>
                <a:latin typeface="Courier"/>
              </a:rPr>
              <a:t>module load</a:t>
            </a:r>
            <a:r>
              <a:rPr/>
              <a:t> edits </a:t>
            </a:r>
            <a:r>
              <a:rPr>
                <a:latin typeface="Courier"/>
              </a:rPr>
              <a:t>PATH</a:t>
            </a:r>
            <a:r>
              <a:rPr/>
              <a:t> in the shell you already have.</a:t>
            </a:r>
          </a:p>
          <a:p>
            <a:pPr lvl="0"/>
            <a:r>
              <a:rPr/>
              <a:t>The same lines on x86_64 and arm64 — the triple picks the tree.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One environment. Everywhere. For as long as you need it.</dc:title>
  <dc:creator>reach.regeneron.ndexr.io</dc:creator>
  <cp:keywords/>
  <dcterms:created xsi:type="dcterms:W3CDTF">2026-07-29T19:43:34Z</dcterms:created>
  <dcterms:modified xsi:type="dcterms:W3CDTF">2026-07-29T19:43:34Z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header-includes">
    <vt:lpwstr/>
  </property>
  <property fmtid="{D5CDD505-2E9C-101B-9397-08002B2CF9AE}" pid="6" name="include-after">
    <vt:lpwstr/>
  </property>
  <property fmtid="{D5CDD505-2E9C-101B-9397-08002B2CF9AE}" pid="7" name="include-before">
    <vt:lpwstr/>
  </property>
  <property fmtid="{D5CDD505-2E9C-101B-9397-08002B2CF9AE}" pid="8" name="labels">
    <vt:lpwstr/>
  </property>
  <property fmtid="{D5CDD505-2E9C-101B-9397-08002B2CF9AE}" pid="9" name="subtitle">
    <vt:lpwstr>REACH — Regeneron Environment for Analytics, Computing, and HPC · ndexr.io</vt:lpwstr>
  </property>
  <property fmtid="{D5CDD505-2E9C-101B-9397-08002B2CF9AE}" pid="10" name="toc-title">
    <vt:lpwstr>Table of contents</vt:lpwstr>
  </property>
</Properties>
</file>